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4"/>
  </p:notesMasterIdLst>
  <p:sldIdLst>
    <p:sldId id="256" r:id="rId3"/>
  </p:sldIdLst>
  <p:sldSz cx="38404800" cy="36604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A85"/>
    <a:srgbClr val="6B9B84"/>
    <a:srgbClr val="FFFFFF"/>
    <a:srgbClr val="D883FF"/>
    <a:srgbClr val="FF3FDD"/>
    <a:srgbClr val="0079C2"/>
    <a:srgbClr val="8FD4FF"/>
    <a:srgbClr val="3B5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8" autoAdjust="0"/>
    <p:restoredTop sz="94660"/>
  </p:normalViewPr>
  <p:slideViewPr>
    <p:cSldViewPr snapToGrid="0">
      <p:cViewPr>
        <p:scale>
          <a:sx n="26" d="100"/>
          <a:sy n="26" d="100"/>
        </p:scale>
        <p:origin x="2520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58843-EAF5-7B4E-95DA-98E821F3B54F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09750" y="1143000"/>
            <a:ext cx="323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DB211-0679-0A49-9B12-04D7520BF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DB211-0679-0A49-9B12-04D7520BFE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4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440305"/>
            <a:ext cx="12386548" cy="8541068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270389"/>
            <a:ext cx="19442430" cy="2601297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0981372"/>
            <a:ext cx="12386548" cy="2034435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1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2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948855"/>
            <a:ext cx="8281035" cy="31020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948855"/>
            <a:ext cx="24363045" cy="310206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6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4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990613"/>
            <a:ext cx="32644080" cy="12743815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9225878"/>
            <a:ext cx="28803600" cy="883763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125734"/>
            <a:ext cx="33124140" cy="15226484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4496267"/>
            <a:ext cx="33124140" cy="80072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6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9744273"/>
            <a:ext cx="16322040" cy="23225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9744273"/>
            <a:ext cx="16322040" cy="23225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48862"/>
            <a:ext cx="33124140" cy="70751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973208"/>
            <a:ext cx="16247028" cy="43976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3370838"/>
            <a:ext cx="16247028" cy="1966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973208"/>
            <a:ext cx="16327042" cy="43976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3370838"/>
            <a:ext cx="16327042" cy="1966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9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3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440305"/>
            <a:ext cx="12386548" cy="8541068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270389"/>
            <a:ext cx="19442430" cy="2601297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0981372"/>
            <a:ext cx="12386548" cy="2034435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9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F728B4-C55D-6D41-16F7-C2769983D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38404800" cy="366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948862"/>
            <a:ext cx="33124140" cy="7075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9744273"/>
            <a:ext cx="33124140" cy="2322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3927026"/>
            <a:ext cx="864108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3927026"/>
            <a:ext cx="1296162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3927026"/>
            <a:ext cx="8641080" cy="1948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6E7FA4EE-5711-3FEF-B5F8-331BEA8BB0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6" y="407929"/>
            <a:ext cx="2552985" cy="2552985"/>
          </a:xfrm>
          <a:prstGeom prst="rect">
            <a:avLst/>
          </a:prstGeom>
        </p:spPr>
      </p:pic>
      <p:pic>
        <p:nvPicPr>
          <p:cNvPr id="8" name="Imagen 5">
            <a:extLst>
              <a:ext uri="{FF2B5EF4-FFF2-40B4-BE49-F238E27FC236}">
                <a16:creationId xmlns:a16="http://schemas.microsoft.com/office/drawing/2014/main" id="{5614B767-40FB-D7B9-FA06-8BDF6497A3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7" y="465757"/>
            <a:ext cx="10396539" cy="24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error distribution&#10;&#10;Description automatically generated">
            <a:extLst>
              <a:ext uri="{FF2B5EF4-FFF2-40B4-BE49-F238E27FC236}">
                <a16:creationId xmlns:a16="http://schemas.microsoft.com/office/drawing/2014/main" id="{DF31589C-CB3E-3908-3C25-28929EBE1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2" y="31380676"/>
            <a:ext cx="4572000" cy="3886200"/>
          </a:xfrm>
          <a:prstGeom prst="rect">
            <a:avLst/>
          </a:prstGeom>
        </p:spPr>
      </p:pic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7DDB415C-36B2-DB4F-9108-99D355DED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95" y="31357630"/>
            <a:ext cx="4572000" cy="3886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6B4D19-DAE5-3685-9B6D-89A6FE9ACF59}"/>
              </a:ext>
            </a:extLst>
          </p:cNvPr>
          <p:cNvSpPr/>
          <p:nvPr/>
        </p:nvSpPr>
        <p:spPr>
          <a:xfrm>
            <a:off x="321079" y="313558"/>
            <a:ext cx="15040210" cy="2977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0">
            <a:extLst>
              <a:ext uri="{FF2B5EF4-FFF2-40B4-BE49-F238E27FC236}">
                <a16:creationId xmlns:a16="http://schemas.microsoft.com/office/drawing/2014/main" id="{94D68EE3-D42F-44A4-58E0-F3CE926CF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13" y="3316995"/>
            <a:ext cx="25609175" cy="2278395"/>
          </a:xfrm>
          <a:prstGeom prst="rect">
            <a:avLst/>
          </a:prstGeom>
          <a:noFill/>
          <a:ln>
            <a:noFill/>
          </a:ln>
          <a:effectLst/>
        </p:spPr>
        <p:txBody>
          <a:bodyPr lIns="276594" tIns="276594" rIns="276594" bIns="276594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Prakash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F. Xia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 Erosheva</a:t>
            </a:r>
            <a:r>
              <a:rPr lang="en-AU" sz="3600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sz="3600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AU" sz="32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University of Washington, Seattle, Washington; *shreyap1@uw.edu</a:t>
            </a:r>
          </a:p>
          <a:p>
            <a:pPr>
              <a:spcBef>
                <a:spcPct val="20000"/>
              </a:spcBef>
            </a:pPr>
            <a:r>
              <a:rPr lang="en-AU" sz="32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University of California San Francisco, San Francisco, California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26073EB-24F6-0506-42E0-BA71221D1854}"/>
              </a:ext>
            </a:extLst>
          </p:cNvPr>
          <p:cNvSpPr/>
          <p:nvPr/>
        </p:nvSpPr>
        <p:spPr>
          <a:xfrm>
            <a:off x="521517" y="12965411"/>
            <a:ext cx="11631542" cy="14863866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>
              <a:solidFill>
                <a:srgbClr val="6B9B84"/>
              </a:solidFill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412517F-0D51-3073-C5E2-ACC5EC9AA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46" y="12987827"/>
            <a:ext cx="3753209" cy="125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3257F004-8294-694F-A14A-0E7CB93E0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410" y="6215025"/>
            <a:ext cx="7777639" cy="92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RESULTS</a:t>
            </a:r>
            <a:endParaRPr lang="en-AU" sz="40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051DD32-8409-E52D-F879-106918B7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04" y="226163"/>
            <a:ext cx="26037879" cy="387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AU" sz="8000" spc="1286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Towards Causal Discovery with Statistical Guarantees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833FA10-5286-ADC2-A35D-40EAE8BBAF8D}"/>
              </a:ext>
            </a:extLst>
          </p:cNvPr>
          <p:cNvSpPr/>
          <p:nvPr/>
        </p:nvSpPr>
        <p:spPr>
          <a:xfrm>
            <a:off x="12652788" y="32962714"/>
            <a:ext cx="16101107" cy="2960410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5F568F-4309-D9D8-6505-F709E0F3FBB3}"/>
              </a:ext>
            </a:extLst>
          </p:cNvPr>
          <p:cNvSpPr/>
          <p:nvPr/>
        </p:nvSpPr>
        <p:spPr>
          <a:xfrm>
            <a:off x="29247382" y="32962714"/>
            <a:ext cx="8713829" cy="2960410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/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4CD670B9-C09D-E05B-7E5D-60EBB5D26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2983" y="32890985"/>
            <a:ext cx="5788233" cy="108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CONTRIBUTIONS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2">
            <a:extLst>
              <a:ext uri="{FF2B5EF4-FFF2-40B4-BE49-F238E27FC236}">
                <a16:creationId xmlns:a16="http://schemas.microsoft.com/office/drawing/2014/main" id="{79247076-F1B9-526E-D5EF-BDF9CB28D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5955" y="33013940"/>
            <a:ext cx="4787209" cy="74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REFERENCES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D27A701-D9F6-A490-B243-D432560C1CBA}"/>
              </a:ext>
            </a:extLst>
          </p:cNvPr>
          <p:cNvSpPr/>
          <p:nvPr/>
        </p:nvSpPr>
        <p:spPr>
          <a:xfrm>
            <a:off x="29386911" y="33741990"/>
            <a:ext cx="10153783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himizu et al. 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2006.</a:t>
            </a:r>
          </a:p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 &amp; Sen. 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Biometrika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Mooji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12104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Ritz et al. 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one. </a:t>
            </a:r>
            <a:r>
              <a:rPr lang="en-US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2015.</a:t>
            </a: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12104" eaLnBrk="0" hangingPunct="0">
              <a:spcBef>
                <a:spcPct val="50000"/>
              </a:spcBef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7CB874-81D0-EE1F-6AD6-22F72466E6DA}"/>
              </a:ext>
            </a:extLst>
          </p:cNvPr>
          <p:cNvGrpSpPr/>
          <p:nvPr/>
        </p:nvGrpSpPr>
        <p:grpSpPr>
          <a:xfrm>
            <a:off x="528926" y="13903746"/>
            <a:ext cx="11635836" cy="5491074"/>
            <a:chOff x="742714" y="14465836"/>
            <a:chExt cx="11635836" cy="54910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E9AFA3-DAC7-331E-1D1E-0D1E73774E80}"/>
                </a:ext>
              </a:extLst>
            </p:cNvPr>
            <p:cNvGrpSpPr/>
            <p:nvPr/>
          </p:nvGrpSpPr>
          <p:grpSpPr>
            <a:xfrm>
              <a:off x="742714" y="14465836"/>
              <a:ext cx="11635836" cy="2442541"/>
              <a:chOff x="1024090" y="18638954"/>
              <a:chExt cx="11635836" cy="2442541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B7CA0E1-3891-9C26-FB4C-A1C307437E4B}"/>
                  </a:ext>
                </a:extLst>
              </p:cNvPr>
              <p:cNvSpPr/>
              <p:nvPr/>
            </p:nvSpPr>
            <p:spPr>
              <a:xfrm>
                <a:off x="1024090" y="18638954"/>
                <a:ext cx="1163583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proposed Causal Direction Detection Rate (CDDR) diagnostic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causal direction as a function of sample size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Applicable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any functional causal discovery method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exhibits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properties under some assumptions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F0B7419-4379-B61F-D4E0-CD153B761238}"/>
                  </a:ext>
                </a:extLst>
              </p:cNvPr>
              <p:cNvSpPr/>
              <p:nvPr/>
            </p:nvSpPr>
            <p:spPr>
              <a:xfrm>
                <a:off x="1196625" y="18968196"/>
                <a:ext cx="11236183" cy="211329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BB6DA0-3D92-5E23-4875-95B49D6B5C6F}"/>
                </a:ext>
              </a:extLst>
            </p:cNvPr>
            <p:cNvCxnSpPr>
              <a:cxnSpLocks/>
            </p:cNvCxnSpPr>
            <p:nvPr/>
          </p:nvCxnSpPr>
          <p:spPr>
            <a:xfrm>
              <a:off x="6451926" y="16929312"/>
              <a:ext cx="0" cy="4954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A4A5161-FEBB-70D1-5C96-7EB38CA3B3DF}"/>
                </a:ext>
              </a:extLst>
            </p:cNvPr>
            <p:cNvGrpSpPr/>
            <p:nvPr/>
          </p:nvGrpSpPr>
          <p:grpSpPr>
            <a:xfrm>
              <a:off x="2879039" y="17141844"/>
              <a:ext cx="7794982" cy="2815066"/>
              <a:chOff x="2435017" y="23644288"/>
              <a:chExt cx="7794982" cy="2815066"/>
            </a:xfrm>
          </p:grpSpPr>
          <p:sp>
            <p:nvSpPr>
              <p:cNvPr id="28" name="Rectángulo 12">
                <a:extLst>
                  <a:ext uri="{FF2B5EF4-FFF2-40B4-BE49-F238E27FC236}">
                    <a16:creationId xmlns:a16="http://schemas.microsoft.com/office/drawing/2014/main" id="{C7B4E895-FA52-3881-006D-B5D47DD5C441}"/>
                  </a:ext>
                </a:extLst>
              </p:cNvPr>
              <p:cNvSpPr/>
              <p:nvPr/>
            </p:nvSpPr>
            <p:spPr>
              <a:xfrm>
                <a:off x="2822430" y="24298763"/>
                <a:ext cx="7407569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Non-Gaussian Acyclic Model (</a:t>
                </a:r>
                <a:r>
                  <a:rPr lang="en-CA" sz="2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CA" sz="2400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Additive Noise Models (ANM)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Post-Nonlinear Causal Model (PNL)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119BD56-216B-8C61-2E94-213B7C85621E}"/>
                  </a:ext>
                </a:extLst>
              </p:cNvPr>
              <p:cNvSpPr/>
              <p:nvPr/>
            </p:nvSpPr>
            <p:spPr>
              <a:xfrm>
                <a:off x="3153092" y="24693480"/>
                <a:ext cx="6540148" cy="84124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208CF6-FA0E-918C-E093-9D7E9DF8D64E}"/>
                  </a:ext>
                </a:extLst>
              </p:cNvPr>
              <p:cNvSpPr/>
              <p:nvPr/>
            </p:nvSpPr>
            <p:spPr>
              <a:xfrm>
                <a:off x="2435017" y="23911752"/>
                <a:ext cx="7407568" cy="254760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ángulo 12">
                <a:extLst>
                  <a:ext uri="{FF2B5EF4-FFF2-40B4-BE49-F238E27FC236}">
                    <a16:creationId xmlns:a16="http://schemas.microsoft.com/office/drawing/2014/main" id="{596F3B40-BD69-674C-D402-DB8B8CCE55C9}"/>
                  </a:ext>
                </a:extLst>
              </p:cNvPr>
              <p:cNvSpPr/>
              <p:nvPr/>
            </p:nvSpPr>
            <p:spPr>
              <a:xfrm>
                <a:off x="3259078" y="23644288"/>
                <a:ext cx="571831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Causal Discovery Methods</a:t>
                </a:r>
              </a:p>
            </p:txBody>
          </p:sp>
        </p:grpSp>
      </p:grpSp>
      <p:sp>
        <p:nvSpPr>
          <p:cNvPr id="66" name="Text Box 2">
            <a:extLst>
              <a:ext uri="{FF2B5EF4-FFF2-40B4-BE49-F238E27FC236}">
                <a16:creationId xmlns:a16="http://schemas.microsoft.com/office/drawing/2014/main" id="{356FCEC0-A5D5-6CCB-7A41-25F0E507D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359" y="22511698"/>
            <a:ext cx="540816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 Box 2">
            <a:extLst>
              <a:ext uri="{FF2B5EF4-FFF2-40B4-BE49-F238E27FC236}">
                <a16:creationId xmlns:a16="http://schemas.microsoft.com/office/drawing/2014/main" id="{FA1557C1-ED45-1B6F-DB70-25FFF61FB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9024" y="7375164"/>
            <a:ext cx="7871519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 Box 2">
            <a:extLst>
              <a:ext uri="{FF2B5EF4-FFF2-40B4-BE49-F238E27FC236}">
                <a16:creationId xmlns:a16="http://schemas.microsoft.com/office/drawing/2014/main" id="{1A31182A-2BA8-2657-2E32-5B0F44D12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6773" y="6677620"/>
            <a:ext cx="7909717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EDD24-0B26-0458-98E5-51C2D874C6FB}"/>
              </a:ext>
            </a:extLst>
          </p:cNvPr>
          <p:cNvGrpSpPr/>
          <p:nvPr/>
        </p:nvGrpSpPr>
        <p:grpSpPr>
          <a:xfrm>
            <a:off x="237175" y="6043392"/>
            <a:ext cx="11915883" cy="6374317"/>
            <a:chOff x="144377" y="7830705"/>
            <a:chExt cx="12818242" cy="63743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8192C50-4F20-9456-93A1-CDCF825854FF}"/>
                </a:ext>
              </a:extLst>
            </p:cNvPr>
            <p:cNvSpPr/>
            <p:nvPr/>
          </p:nvSpPr>
          <p:spPr>
            <a:xfrm>
              <a:off x="450357" y="7830705"/>
              <a:ext cx="12512262" cy="6344610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57" dirty="0"/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8CF619FC-9189-59E2-2349-9BB019AAE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377" y="8025787"/>
              <a:ext cx="5684131" cy="788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09803" tIns="409803" rIns="409803" bIns="409803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GB" sz="4000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INTRODUCTION</a:t>
              </a:r>
              <a:endParaRPr lang="en-AU" sz="4000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341A5A41-7A18-1DEF-D0DB-7F197162AA83}"/>
                </a:ext>
              </a:extLst>
            </p:cNvPr>
            <p:cNvSpPr/>
            <p:nvPr/>
          </p:nvSpPr>
          <p:spPr>
            <a:xfrm>
              <a:off x="623263" y="8868176"/>
              <a:ext cx="11635836" cy="5336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Functional causal discovery methods aim to infer causal direction from the data given certain distributional assumptions. 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 exists no diagnostic tool to assess assumption violations and their impact on detecting the causal direction.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propose the Causal Direction Detection Rate (CDDR) diagnostic to address this need.</a:t>
              </a: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 observation: Impacts of assumption violations on inferred directionality depends on sample size:</a:t>
              </a: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Small sample sizes may lead to indeterminate results due to insufficient information about causal directionality.</a:t>
              </a: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 sample sizes with subtle assumption violations may obscure detecting the causal direction signal.</a:t>
              </a:r>
            </a:p>
            <a:p>
              <a:pPr marL="800100" lvl="1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Rectángulo 12">
            <a:extLst>
              <a:ext uri="{FF2B5EF4-FFF2-40B4-BE49-F238E27FC236}">
                <a16:creationId xmlns:a16="http://schemas.microsoft.com/office/drawing/2014/main" id="{2708C32F-9199-EA47-F778-ECAC2F96D2DC}"/>
              </a:ext>
            </a:extLst>
          </p:cNvPr>
          <p:cNvSpPr/>
          <p:nvPr/>
        </p:nvSpPr>
        <p:spPr>
          <a:xfrm>
            <a:off x="12723818" y="33721845"/>
            <a:ext cx="16101107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Diagnostic: first diagnostic tool for causal discovery to evaluate assumption violations as a function of sample size.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Applicable to any bivariate functional causal discovery method.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 is especially effective when paired with a causal discovery method that provides more than just a deterministic direction such as our proposed Test-based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12">
                <a:extLst>
                  <a:ext uri="{FF2B5EF4-FFF2-40B4-BE49-F238E27FC236}">
                    <a16:creationId xmlns:a16="http://schemas.microsoft.com/office/drawing/2014/main" id="{606647F0-95EA-21E0-4B71-3C203897FDC5}"/>
                  </a:ext>
                </a:extLst>
              </p:cNvPr>
              <p:cNvSpPr/>
              <p:nvPr/>
            </p:nvSpPr>
            <p:spPr>
              <a:xfrm>
                <a:off x="2799081" y="22395727"/>
                <a:ext cx="708647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Assumes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Uses linear regression to decide between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η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:endPara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ct val="20000"/>
                  </a:spcBef>
                  <a:buClr>
                    <a:schemeClr val="bg1"/>
                  </a:buClr>
                  <a:buSzPct val="85000"/>
                  <a:buFont typeface="+mj-lt"/>
                  <a:buAutoNum type="arabicPeriod"/>
                </a:pPr>
                <a:endParaRPr lang="en-US" sz="2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Rectángulo 12">
                <a:extLst>
                  <a:ext uri="{FF2B5EF4-FFF2-40B4-BE49-F238E27FC236}">
                    <a16:creationId xmlns:a16="http://schemas.microsoft.com/office/drawing/2014/main" id="{606647F0-95EA-21E0-4B71-3C203897F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81" y="22395727"/>
                <a:ext cx="7086470" cy="4893647"/>
              </a:xfrm>
              <a:prstGeom prst="rect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124F6E6-A0F7-E8E8-8B3C-F1D6D3C8267E}"/>
              </a:ext>
            </a:extLst>
          </p:cNvPr>
          <p:cNvGrpSpPr/>
          <p:nvPr/>
        </p:nvGrpSpPr>
        <p:grpSpPr>
          <a:xfrm>
            <a:off x="1773081" y="19983733"/>
            <a:ext cx="9970340" cy="3564053"/>
            <a:chOff x="1773081" y="20528022"/>
            <a:chExt cx="9970340" cy="3564053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8C94134-2CDA-3182-1F67-A148370F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081" y="21547180"/>
              <a:ext cx="9326886" cy="1097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12">
                  <a:extLst>
                    <a:ext uri="{FF2B5EF4-FFF2-40B4-BE49-F238E27FC236}">
                      <a16:creationId xmlns:a16="http://schemas.microsoft.com/office/drawing/2014/main" id="{AA58E0B5-8243-16F0-679E-5E7DCF77D791}"/>
                    </a:ext>
                  </a:extLst>
                </p:cNvPr>
                <p:cNvSpPr/>
                <p:nvPr/>
              </p:nvSpPr>
              <p:spPr>
                <a:xfrm>
                  <a:off x="2290154" y="20528022"/>
                  <a:ext cx="9453267" cy="35640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Uses hypothesis tests to determine the causal direction:</a:t>
                  </a:r>
                </a:p>
                <a:p>
                  <a:pPr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Compares p-value estimated from </a:t>
                  </a:r>
                  <a14:m>
                    <m:oMath xmlns:m="http://schemas.openxmlformats.org/officeDocument/2006/math">
                      <m:r>
                        <a:rPr lang="en-CA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</m:oMath>
                  </a14:m>
                  <a:r>
                    <a:rPr lang="en-CA" sz="2400" baseline="30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  <a:r>
                    <a: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to significance level</a:t>
                  </a:r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Rectángulo 12">
                  <a:extLst>
                    <a:ext uri="{FF2B5EF4-FFF2-40B4-BE49-F238E27FC236}">
                      <a16:creationId xmlns:a16="http://schemas.microsoft.com/office/drawing/2014/main" id="{AA58E0B5-8243-16F0-679E-5E7DCF77D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154" y="20528022"/>
                  <a:ext cx="9453267" cy="3564053"/>
                </a:xfrm>
                <a:prstGeom prst="rect">
                  <a:avLst/>
                </a:prstGeom>
                <a:blipFill>
                  <a:blip r:embed="rId7"/>
                  <a:stretch>
                    <a:fillRect l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Rectángulo 12">
            <a:extLst>
              <a:ext uri="{FF2B5EF4-FFF2-40B4-BE49-F238E27FC236}">
                <a16:creationId xmlns:a16="http://schemas.microsoft.com/office/drawing/2014/main" id="{11057319-CA98-40F4-682B-2FD1EB126E4A}"/>
              </a:ext>
            </a:extLst>
          </p:cNvPr>
          <p:cNvSpPr/>
          <p:nvPr/>
        </p:nvSpPr>
        <p:spPr>
          <a:xfrm>
            <a:off x="2229773" y="25738790"/>
            <a:ext cx="9010763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Compares “test-statistics” (e.g. mutual information) between directions</a:t>
            </a:r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12">
            <a:extLst>
              <a:ext uri="{FF2B5EF4-FFF2-40B4-BE49-F238E27FC236}">
                <a16:creationId xmlns:a16="http://schemas.microsoft.com/office/drawing/2014/main" id="{2806B304-0D46-9B90-5C6E-F5D89DC08DF3}"/>
              </a:ext>
            </a:extLst>
          </p:cNvPr>
          <p:cNvSpPr/>
          <p:nvPr/>
        </p:nvSpPr>
        <p:spPr>
          <a:xfrm>
            <a:off x="5119842" y="26440418"/>
            <a:ext cx="239045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CA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endParaRPr lang="en-CA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ángulo 12">
            <a:extLst>
              <a:ext uri="{FF2B5EF4-FFF2-40B4-BE49-F238E27FC236}">
                <a16:creationId xmlns:a16="http://schemas.microsoft.com/office/drawing/2014/main" id="{B219E5AC-8A3C-ACDF-F2C2-E62AA442EB6B}"/>
              </a:ext>
            </a:extLst>
          </p:cNvPr>
          <p:cNvSpPr/>
          <p:nvPr/>
        </p:nvSpPr>
        <p:spPr>
          <a:xfrm>
            <a:off x="3537763" y="19501758"/>
            <a:ext cx="5609106" cy="948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C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</a:p>
        </p:txBody>
      </p:sp>
      <p:sp>
        <p:nvSpPr>
          <p:cNvPr id="95" name="Rectángulo 12">
            <a:extLst>
              <a:ext uri="{FF2B5EF4-FFF2-40B4-BE49-F238E27FC236}">
                <a16:creationId xmlns:a16="http://schemas.microsoft.com/office/drawing/2014/main" id="{1398A0E4-3F89-480C-2ADF-72441AACCE4E}"/>
              </a:ext>
            </a:extLst>
          </p:cNvPr>
          <p:cNvSpPr/>
          <p:nvPr/>
        </p:nvSpPr>
        <p:spPr>
          <a:xfrm>
            <a:off x="2942999" y="23296641"/>
            <a:ext cx="6590278" cy="134223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Linearity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CA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Gaussianity</a:t>
            </a: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I.I.D data 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Acyclicity</a:t>
            </a:r>
          </a:p>
          <a:p>
            <a:pPr marL="914400" lvl="1" indent="-457200">
              <a:spcBef>
                <a:spcPct val="20000"/>
              </a:spcBef>
              <a:buClr>
                <a:schemeClr val="bg1"/>
              </a:buClr>
              <a:buSzPct val="85000"/>
              <a:buFont typeface="+mj-lt"/>
              <a:buAutoNum type="arabicPeriod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unobserved confounding</a:t>
            </a:r>
          </a:p>
        </p:txBody>
      </p:sp>
      <p:pic>
        <p:nvPicPr>
          <p:cNvPr id="131" name="Picture 130" descr="A black and white logo&#10;&#10;Description automatically generated">
            <a:extLst>
              <a:ext uri="{FF2B5EF4-FFF2-40B4-BE49-F238E27FC236}">
                <a16:creationId xmlns:a16="http://schemas.microsoft.com/office/drawing/2014/main" id="{6F3D5CDA-D448-3EE5-510A-2B37DEC8F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113" y="3536980"/>
            <a:ext cx="4301846" cy="2076753"/>
          </a:xfrm>
          <a:prstGeom prst="rect">
            <a:avLst/>
          </a:prstGeom>
        </p:spPr>
      </p:pic>
      <p:pic>
        <p:nvPicPr>
          <p:cNvPr id="1028" name="Picture 4" descr="Home | Center for Statistics and the Social Sciences">
            <a:extLst>
              <a:ext uri="{FF2B5EF4-FFF2-40B4-BE49-F238E27FC236}">
                <a16:creationId xmlns:a16="http://schemas.microsoft.com/office/drawing/2014/main" id="{B0D93DB7-C881-3DA5-2D34-94A6EB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415" y="484501"/>
            <a:ext cx="5612544" cy="28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W Statistics">
            <a:extLst>
              <a:ext uri="{FF2B5EF4-FFF2-40B4-BE49-F238E27FC236}">
                <a16:creationId xmlns:a16="http://schemas.microsoft.com/office/drawing/2014/main" id="{719EA328-2875-5231-70C6-23CA81D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926" y="852940"/>
            <a:ext cx="4275904" cy="42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A21A5FB6-F179-6ECD-9F7D-FC174D590C78}"/>
              </a:ext>
            </a:extLst>
          </p:cNvPr>
          <p:cNvSpPr/>
          <p:nvPr/>
        </p:nvSpPr>
        <p:spPr>
          <a:xfrm>
            <a:off x="32807035" y="26340017"/>
            <a:ext cx="1080629" cy="50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F203F7C-B4AA-047C-0BD1-EC1D83B0ABC5}"/>
              </a:ext>
            </a:extLst>
          </p:cNvPr>
          <p:cNvSpPr/>
          <p:nvPr/>
        </p:nvSpPr>
        <p:spPr>
          <a:xfrm>
            <a:off x="32807035" y="27474134"/>
            <a:ext cx="1282714" cy="112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E0753AA-952F-8895-3D3A-11EE1C45A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012183"/>
                  </p:ext>
                </p:extLst>
              </p:nvPr>
            </p:nvGraphicFramePr>
            <p:xfrm>
              <a:off x="12903758" y="8239892"/>
              <a:ext cx="9588512" cy="429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9007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904185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4985320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426213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26213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26213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767184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E0753AA-952F-8895-3D3A-11EE1C45A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012183"/>
                  </p:ext>
                </p:extLst>
              </p:nvPr>
            </p:nvGraphicFramePr>
            <p:xfrm>
              <a:off x="12903758" y="8239892"/>
              <a:ext cx="9588512" cy="429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9007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904185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4985320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2621" t="-188889" r="-254" b="-6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2621" t="-288889" r="-254" b="-5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2621" t="-378378" r="-254" b="-475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2621" t="-491667" r="-254" b="-3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89AA743-1DFF-ABEC-A911-62C1914C836F}"/>
              </a:ext>
            </a:extLst>
          </p:cNvPr>
          <p:cNvGrpSpPr/>
          <p:nvPr/>
        </p:nvGrpSpPr>
        <p:grpSpPr>
          <a:xfrm>
            <a:off x="12585093" y="23601687"/>
            <a:ext cx="16176498" cy="8822752"/>
            <a:chOff x="14657151" y="23797185"/>
            <a:chExt cx="16176498" cy="8822752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75E432A9-4AC0-9279-9EFF-EF744B0694DE}"/>
                </a:ext>
              </a:extLst>
            </p:cNvPr>
            <p:cNvGrpSpPr/>
            <p:nvPr/>
          </p:nvGrpSpPr>
          <p:grpSpPr>
            <a:xfrm>
              <a:off x="14657151" y="23797185"/>
              <a:ext cx="16176498" cy="8822752"/>
              <a:chOff x="13359527" y="23581183"/>
              <a:chExt cx="16176498" cy="882275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E0FFDA6-2828-4A02-5130-7DE9CCF33D1E}"/>
                  </a:ext>
                </a:extLst>
              </p:cNvPr>
              <p:cNvGrpSpPr/>
              <p:nvPr/>
            </p:nvGrpSpPr>
            <p:grpSpPr>
              <a:xfrm>
                <a:off x="13359527" y="23581183"/>
                <a:ext cx="16121080" cy="8822752"/>
                <a:chOff x="15726834" y="22545627"/>
                <a:chExt cx="16121080" cy="8822752"/>
              </a:xfrm>
            </p:grpSpPr>
            <p:pic>
              <p:nvPicPr>
                <p:cNvPr id="49" name="Picture 48" descr="A group of graphs showing different types of results&#10;&#10;Description automatically generated">
                  <a:extLst>
                    <a:ext uri="{FF2B5EF4-FFF2-40B4-BE49-F238E27FC236}">
                      <a16:creationId xmlns:a16="http://schemas.microsoft.com/office/drawing/2014/main" id="{BA9BD740-9B19-971F-0E7D-616128F7B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409" b="28013"/>
                <a:stretch/>
              </p:blipFill>
              <p:spPr>
                <a:xfrm>
                  <a:off x="15726834" y="22545627"/>
                  <a:ext cx="16121080" cy="7483663"/>
                </a:xfrm>
                <a:prstGeom prst="rect">
                  <a:avLst/>
                </a:prstGeom>
              </p:spPr>
            </p:pic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B6B72A6D-262E-F1F2-19DE-F353BD48102E}"/>
                    </a:ext>
                  </a:extLst>
                </p:cNvPr>
                <p:cNvGrpSpPr/>
                <p:nvPr/>
              </p:nvGrpSpPr>
              <p:grpSpPr>
                <a:xfrm>
                  <a:off x="20597358" y="29878372"/>
                  <a:ext cx="8843409" cy="1490007"/>
                  <a:chOff x="20932979" y="29761791"/>
                  <a:chExt cx="8843409" cy="1490007"/>
                </a:xfrm>
              </p:grpSpPr>
              <p:pic>
                <p:nvPicPr>
                  <p:cNvPr id="71" name="Picture 70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BC8FE888-3B8C-057B-E100-1E1892A27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37920" r="13298" b="56161"/>
                  <a:stretch/>
                </p:blipFill>
                <p:spPr>
                  <a:xfrm>
                    <a:off x="20950661" y="30114151"/>
                    <a:ext cx="450704" cy="615335"/>
                  </a:xfrm>
                  <a:prstGeom prst="rect">
                    <a:avLst/>
                  </a:prstGeom>
                </p:spPr>
              </p:pic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309C6481-D9F6-F5BA-4880-5D0804D29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0932979" y="29761791"/>
                    <a:ext cx="178927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Plot Colors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F32A6C8E-239E-291F-BB92-FACC3C16E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F32A6C8E-239E-291F-BB92-FACC3C16EBC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813" b="-754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0" name="TextBox 149">
                        <a:extLst>
                          <a:ext uri="{FF2B5EF4-FFF2-40B4-BE49-F238E27FC236}">
                            <a16:creationId xmlns:a16="http://schemas.microsoft.com/office/drawing/2014/main" id="{BDB44B2E-FABC-54BB-46B1-EAF917E26C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Both reject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Fail to reject both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0" name="TextBox 149">
                        <a:extLst>
                          <a:ext uri="{FF2B5EF4-FFF2-40B4-BE49-F238E27FC236}">
                            <a16:creationId xmlns:a16="http://schemas.microsoft.com/office/drawing/2014/main" id="{BDB44B2E-FABC-54BB-46B1-EAF917E26C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833" b="-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F4F3A636-FF94-5461-37CA-7279EF3D2FCC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9960" y="29761791"/>
                    <a:ext cx="408642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Test-based Approach CDDR Diagnostic Colors</a:t>
                    </a:r>
                  </a:p>
                </p:txBody>
              </p:sp>
              <p:pic>
                <p:nvPicPr>
                  <p:cNvPr id="53" name="Picture 52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F8503C24-DA05-DDD5-8676-7B8AE5F892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49872" r="13334" b="38686"/>
                  <a:stretch/>
                </p:blipFill>
                <p:spPr>
                  <a:xfrm>
                    <a:off x="26427137" y="30062330"/>
                    <a:ext cx="443817" cy="11894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25" name="Picture 1024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EF21B2E0-6A58-5517-824F-C6D0DCF18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05" r="16409" b="50540"/>
              <a:stretch/>
            </p:blipFill>
            <p:spPr>
              <a:xfrm>
                <a:off x="13359527" y="23990249"/>
                <a:ext cx="16121080" cy="2396732"/>
              </a:xfrm>
              <a:prstGeom prst="rect">
                <a:avLst/>
              </a:prstGeom>
            </p:spPr>
          </p:pic>
          <p:pic>
            <p:nvPicPr>
              <p:cNvPr id="1026" name="Picture 1025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527182B6-858A-DFA8-4BDB-2EE6AD11E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" t="3380" r="16135" b="75907"/>
              <a:stretch/>
            </p:blipFill>
            <p:spPr>
              <a:xfrm>
                <a:off x="13414945" y="26523853"/>
                <a:ext cx="16121080" cy="2153257"/>
              </a:xfrm>
              <a:prstGeom prst="rect">
                <a:avLst/>
              </a:prstGeom>
            </p:spPr>
          </p:pic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A168BC4D-57E8-6D6C-6B4F-CF7DB14EE386}"/>
                  </a:ext>
                </a:extLst>
              </p:cNvPr>
              <p:cNvSpPr/>
              <p:nvPr/>
            </p:nvSpPr>
            <p:spPr>
              <a:xfrm>
                <a:off x="14119859" y="26264021"/>
                <a:ext cx="15127523" cy="327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5DA00A50-B072-2246-8C45-E749162ED043}"/>
                </a:ext>
              </a:extLst>
            </p:cNvPr>
            <p:cNvSpPr/>
            <p:nvPr/>
          </p:nvSpPr>
          <p:spPr>
            <a:xfrm>
              <a:off x="15102541" y="24058647"/>
              <a:ext cx="373067" cy="29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DF7C1AA-D05A-3023-49F1-4FC2D6E4F075}"/>
              </a:ext>
            </a:extLst>
          </p:cNvPr>
          <p:cNvSpPr/>
          <p:nvPr/>
        </p:nvSpPr>
        <p:spPr>
          <a:xfrm>
            <a:off x="1562340" y="19850269"/>
            <a:ext cx="9792265" cy="607966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EE80E09-6BFF-651D-CF1E-D1634B43FF76}"/>
              </a:ext>
            </a:extLst>
          </p:cNvPr>
          <p:cNvSpPr/>
          <p:nvPr/>
        </p:nvSpPr>
        <p:spPr>
          <a:xfrm>
            <a:off x="1562340" y="22780075"/>
            <a:ext cx="9792265" cy="471857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3B2F78-2373-48AD-360A-9755C0DADF76}"/>
              </a:ext>
            </a:extLst>
          </p:cNvPr>
          <p:cNvGrpSpPr/>
          <p:nvPr/>
        </p:nvGrpSpPr>
        <p:grpSpPr>
          <a:xfrm>
            <a:off x="131707" y="28406686"/>
            <a:ext cx="12116711" cy="7531369"/>
            <a:chOff x="134390" y="28647124"/>
            <a:chExt cx="12116711" cy="7276000"/>
          </a:xfrm>
        </p:grpSpPr>
        <p:sp>
          <p:nvSpPr>
            <p:cNvPr id="23" name="Rectángulo 39">
              <a:extLst>
                <a:ext uri="{FF2B5EF4-FFF2-40B4-BE49-F238E27FC236}">
                  <a16:creationId xmlns:a16="http://schemas.microsoft.com/office/drawing/2014/main" id="{31B1731F-C161-3781-8D74-465B9AD432E0}"/>
                </a:ext>
              </a:extLst>
            </p:cNvPr>
            <p:cNvSpPr/>
            <p:nvPr/>
          </p:nvSpPr>
          <p:spPr>
            <a:xfrm>
              <a:off x="521215" y="28647124"/>
              <a:ext cx="11684803" cy="7276000"/>
            </a:xfrm>
            <a:prstGeom prst="rect">
              <a:avLst/>
            </a:prstGeom>
            <a:noFill/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57" dirty="0"/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EE939AF-405A-52B4-8C3B-7FA4B4448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390" y="28847848"/>
              <a:ext cx="7230425" cy="638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09803" tIns="409803" rIns="409803" bIns="409803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4000" b="1" kern="0" dirty="0">
                  <a:solidFill>
                    <a:srgbClr val="6B9B84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SIMULATION SETUP</a:t>
              </a:r>
              <a:endParaRPr lang="en-AU" sz="4000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ángulo 12">
                  <a:extLst>
                    <a:ext uri="{FF2B5EF4-FFF2-40B4-BE49-F238E27FC236}">
                      <a16:creationId xmlns:a16="http://schemas.microsoft.com/office/drawing/2014/main" id="{3C6BEFA1-7AF3-4F52-9224-F95F277DB06D}"/>
                    </a:ext>
                  </a:extLst>
                </p:cNvPr>
                <p:cNvSpPr/>
                <p:nvPr/>
              </p:nvSpPr>
              <p:spPr>
                <a:xfrm>
                  <a:off x="615264" y="29540626"/>
                  <a:ext cx="11635837" cy="25299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Demonstrate the CDDR diagnostic applied to </a:t>
                  </a:r>
                  <a:r>
                    <a:rPr lang="en-CA" sz="2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and test-based approach for varying levels of linearity and non-</a:t>
                  </a:r>
                  <a:r>
                    <a:rPr lang="en-CA" sz="2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Gaussianity</a:t>
                  </a: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assumption violations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</a:t>
                  </a:r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direction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=10000</m:t>
                      </m:r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subsample size ranges from 20 to 1699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tx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CDDR diagnostic interpretation assumes consistent direction, acyclicity, </a:t>
                  </a:r>
                  <a:r>
                    <a:rPr lang="en-CA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i.i.d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data, and no unobserved confounding</a:t>
                  </a:r>
                  <a:endPara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rgbClr val="6B9B84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rgbClr val="6B9B8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ángulo 12">
                  <a:extLst>
                    <a:ext uri="{FF2B5EF4-FFF2-40B4-BE49-F238E27FC236}">
                      <a16:creationId xmlns:a16="http://schemas.microsoft.com/office/drawing/2014/main" id="{3C6BEFA1-7AF3-4F52-9224-F95F277DB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64" y="29540626"/>
                  <a:ext cx="11635837" cy="2529923"/>
                </a:xfrm>
                <a:prstGeom prst="rect">
                  <a:avLst/>
                </a:prstGeom>
                <a:blipFill>
                  <a:blip r:embed="rId15"/>
                  <a:stretch>
                    <a:fillRect l="-1418" t="-8213" r="-4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ángulo 25">
              <a:extLst>
                <a:ext uri="{FF2B5EF4-FFF2-40B4-BE49-F238E27FC236}">
                  <a16:creationId xmlns:a16="http://schemas.microsoft.com/office/drawing/2014/main" id="{6E6770FD-8715-711A-F9A6-E9B2F51E4092}"/>
                </a:ext>
              </a:extLst>
            </p:cNvPr>
            <p:cNvSpPr/>
            <p:nvPr/>
          </p:nvSpPr>
          <p:spPr>
            <a:xfrm>
              <a:off x="6608758" y="35092127"/>
              <a:ext cx="54993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Simulation settings for varying levels of linearity. Polynomial = 1 corresponds to linear setting. Polynomial = 1.25 corresponds to slightly nonlinear. Polynomial = 3 corresponds to nonlinear. </a:t>
              </a:r>
            </a:p>
          </p:txBody>
        </p:sp>
        <p:sp>
          <p:nvSpPr>
            <p:cNvPr id="41" name="Rectángulo 25">
              <a:extLst>
                <a:ext uri="{FF2B5EF4-FFF2-40B4-BE49-F238E27FC236}">
                  <a16:creationId xmlns:a16="http://schemas.microsoft.com/office/drawing/2014/main" id="{4435D46F-60E0-0A96-5F3A-867AA0A96C13}"/>
                </a:ext>
              </a:extLst>
            </p:cNvPr>
            <p:cNvSpPr/>
            <p:nvPr/>
          </p:nvSpPr>
          <p:spPr>
            <a:xfrm>
              <a:off x="682934" y="35092127"/>
              <a:ext cx="57641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Simulation settings for varying levels of non-</a:t>
              </a:r>
              <a:r>
                <a:rPr lang="en-CA" sz="1600" i="1" dirty="0" err="1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Gaussianity</a:t>
              </a:r>
              <a:r>
                <a:rPr lang="en-CA" sz="1600" i="1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.  GMM(k=3) corresponds to non-Gaussian. GMM(k=2) corresponds to slightly non-Gaussian. Gaussian corresponds to Gaussian setting.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C001EC-FB01-D40A-3380-AEEA72206CC2}"/>
              </a:ext>
            </a:extLst>
          </p:cNvPr>
          <p:cNvGrpSpPr/>
          <p:nvPr/>
        </p:nvGrpSpPr>
        <p:grpSpPr>
          <a:xfrm>
            <a:off x="22262355" y="6570037"/>
            <a:ext cx="15753720" cy="17046149"/>
            <a:chOff x="22299240" y="8289216"/>
            <a:chExt cx="15753720" cy="1704614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F4ABC18-7C80-69FA-1F39-1FC9256946AA}"/>
                </a:ext>
              </a:extLst>
            </p:cNvPr>
            <p:cNvGrpSpPr/>
            <p:nvPr/>
          </p:nvGrpSpPr>
          <p:grpSpPr>
            <a:xfrm>
              <a:off x="23192277" y="8289216"/>
              <a:ext cx="14860683" cy="8219302"/>
              <a:chOff x="23282612" y="8534706"/>
              <a:chExt cx="14860683" cy="821930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222533-327C-6A8D-0C22-11BFDDDAEF4D}"/>
                  </a:ext>
                </a:extLst>
              </p:cNvPr>
              <p:cNvGrpSpPr/>
              <p:nvPr/>
            </p:nvGrpSpPr>
            <p:grpSpPr>
              <a:xfrm>
                <a:off x="23282612" y="9585253"/>
                <a:ext cx="14690764" cy="7168755"/>
                <a:chOff x="23388480" y="7872486"/>
                <a:chExt cx="14690764" cy="716875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724C4FE-C224-0991-C7BF-387E894301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388480" y="7872486"/>
                  <a:ext cx="14228064" cy="7168755"/>
                  <a:chOff x="25403335" y="8032985"/>
                  <a:chExt cx="11887200" cy="5989320"/>
                </a:xfrm>
              </p:grpSpPr>
              <p:pic>
                <p:nvPicPr>
                  <p:cNvPr id="68" name="Picture 67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F1E9395E-11B8-33B0-EA26-A27564AEED2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403335" y="8032985"/>
                    <a:ext cx="11887200" cy="598932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1D906334-FB8A-A87D-D2C8-3B1FE851E60E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789" t="47996" b="34510"/>
                  <a:stretch/>
                </p:blipFill>
                <p:spPr>
                  <a:xfrm>
                    <a:off x="35465695" y="11909863"/>
                    <a:ext cx="1808221" cy="1047789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group of graphs showing different types of data&#10;&#10;Description automatically generated">
                    <a:extLst>
                      <a:ext uri="{FF2B5EF4-FFF2-40B4-BE49-F238E27FC236}">
                        <a16:creationId xmlns:a16="http://schemas.microsoft.com/office/drawing/2014/main" id="{641A270F-C738-874F-69AB-8E59AC114218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788" t="33976" r="5705" b="55104"/>
                  <a:stretch/>
                </p:blipFill>
                <p:spPr>
                  <a:xfrm>
                    <a:off x="35465695" y="9251839"/>
                    <a:ext cx="1130131" cy="654023"/>
                  </a:xfrm>
                  <a:prstGeom prst="rect">
                    <a:avLst/>
                  </a:prstGeom>
                </p:spPr>
              </p:pic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4F726C44-07E5-CB49-033F-81224DFC14C3}"/>
                      </a:ext>
                    </a:extLst>
                  </p:cNvPr>
                  <p:cNvSpPr/>
                  <p:nvPr/>
                </p:nvSpPr>
                <p:spPr>
                  <a:xfrm>
                    <a:off x="35465696" y="10079589"/>
                    <a:ext cx="1808220" cy="18314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574F08B5-7A3A-D430-F9B9-147B765E8A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78893" y="9624319"/>
                      <a:ext cx="125515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574F08B5-7A3A-D430-F9B9-147B765E8A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78893" y="9624319"/>
                      <a:ext cx="1255152" cy="49244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02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3F92D57-5433-D058-C9D4-BBA8AF2692D0}"/>
                    </a:ext>
                  </a:extLst>
                </p:cNvPr>
                <p:cNvSpPr txBox="1"/>
                <p:nvPr/>
              </p:nvSpPr>
              <p:spPr>
                <a:xfrm>
                  <a:off x="35367312" y="9356990"/>
                  <a:ext cx="269657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 err="1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 CDDR Diagnostic Colors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D3187137-841A-5469-0736-54491508E5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62154" y="12748005"/>
                      <a:ext cx="1505220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Both reject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 to reject both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D3187137-841A-5469-0736-54491508E5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62154" y="12748005"/>
                      <a:ext cx="1505220" cy="89255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833" t="-1408" b="-42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C38A641-4867-4FEE-32EE-A87FBD8E2585}"/>
                    </a:ext>
                  </a:extLst>
                </p:cNvPr>
                <p:cNvSpPr txBox="1"/>
                <p:nvPr/>
              </p:nvSpPr>
              <p:spPr>
                <a:xfrm>
                  <a:off x="35416890" y="12262720"/>
                  <a:ext cx="266235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Test-based Approach CDDR Diagnostic Colors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B9777A-E0A8-7214-FBF7-48E4C3DCEE26}"/>
                  </a:ext>
                </a:extLst>
              </p:cNvPr>
              <p:cNvSpPr txBox="1"/>
              <p:nvPr/>
            </p:nvSpPr>
            <p:spPr>
              <a:xfrm>
                <a:off x="26716105" y="8534706"/>
                <a:ext cx="26950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in favor of non-</a:t>
                </a:r>
                <a:r>
                  <a:rPr lang="en-US" dirty="0" err="1"/>
                  <a:t>Gaussianity</a:t>
                </a:r>
                <a:r>
                  <a:rPr lang="en-US" dirty="0"/>
                  <a:t> holding.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B023E2C-10BE-DFA4-8BCE-A085DB99A5E6}"/>
                  </a:ext>
                </a:extLst>
              </p:cNvPr>
              <p:cNvCxnSpPr>
                <a:cxnSpLocks/>
                <a:stCxn id="38" idx="1"/>
              </p:cNvCxnSpPr>
              <p:nvPr/>
            </p:nvCxnSpPr>
            <p:spPr>
              <a:xfrm flipH="1">
                <a:off x="25842315" y="8851809"/>
                <a:ext cx="751552" cy="10319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BA51F35-8A5C-BA07-CD15-F22A802CE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12354" y="16270333"/>
                <a:ext cx="309209" cy="4354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0554C52-8382-8AB0-5F5A-F66AEAF43CF5}"/>
                  </a:ext>
                </a:extLst>
              </p:cNvPr>
              <p:cNvSpPr txBox="1"/>
              <p:nvPr/>
            </p:nvSpPr>
            <p:spPr>
              <a:xfrm>
                <a:off x="35314296" y="12554992"/>
                <a:ext cx="2828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of non-</a:t>
                </a:r>
                <a:r>
                  <a:rPr lang="en-US" dirty="0" err="1"/>
                  <a:t>Gaussianity</a:t>
                </a:r>
                <a:r>
                  <a:rPr lang="en-US" dirty="0"/>
                  <a:t> assumption violations. Inconclusive direction.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0C86EE4-650A-AE64-D126-10F1B2C7E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59432" y="12252331"/>
                <a:ext cx="433304" cy="3338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1AA5E09-C4D1-ED05-AADF-0B5CA82F5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59432" y="13718099"/>
                <a:ext cx="433304" cy="3676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764FCAD-A8B4-B102-B156-DA3E1E499DDF}"/>
                </a:ext>
              </a:extLst>
            </p:cNvPr>
            <p:cNvGrpSpPr/>
            <p:nvPr/>
          </p:nvGrpSpPr>
          <p:grpSpPr>
            <a:xfrm>
              <a:off x="22601379" y="17319992"/>
              <a:ext cx="15396123" cy="8015373"/>
              <a:chOff x="22565088" y="17237151"/>
              <a:chExt cx="15396123" cy="801537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F09F721-A8C9-7A6E-DA20-E891D946A771}"/>
                  </a:ext>
                </a:extLst>
              </p:cNvPr>
              <p:cNvGrpSpPr/>
              <p:nvPr/>
            </p:nvGrpSpPr>
            <p:grpSpPr>
              <a:xfrm>
                <a:off x="23336687" y="17237151"/>
                <a:ext cx="14611150" cy="7168896"/>
                <a:chOff x="23298407" y="15092855"/>
                <a:chExt cx="14611150" cy="7168896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19AF8F1-38C1-5250-CB20-1AEB54ADFA97}"/>
                    </a:ext>
                  </a:extLst>
                </p:cNvPr>
                <p:cNvGrpSpPr/>
                <p:nvPr/>
              </p:nvGrpSpPr>
              <p:grpSpPr>
                <a:xfrm>
                  <a:off x="23298407" y="15092855"/>
                  <a:ext cx="14318140" cy="7168896"/>
                  <a:chOff x="24201460" y="16874116"/>
                  <a:chExt cx="13960039" cy="7718797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5A4F3A90-CFA1-8E60-14AA-B2C16CA82335}"/>
                      </a:ext>
                    </a:extLst>
                  </p:cNvPr>
                  <p:cNvGrpSpPr/>
                  <p:nvPr/>
                </p:nvGrpSpPr>
                <p:grpSpPr>
                  <a:xfrm>
                    <a:off x="24201460" y="16874116"/>
                    <a:ext cx="13960039" cy="7718797"/>
                    <a:chOff x="22881473" y="16372407"/>
                    <a:chExt cx="13960039" cy="7718797"/>
                  </a:xfrm>
                </p:grpSpPr>
                <p:pic>
                  <p:nvPicPr>
                    <p:cNvPr id="64" name="Picture 63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DFD22AAB-B15D-72E8-801F-5A53ADDEC3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4" t="2893" r="2557" b="1569"/>
                    <a:stretch/>
                  </p:blipFill>
                  <p:spPr>
                    <a:xfrm>
                      <a:off x="22881473" y="16372407"/>
                      <a:ext cx="13788535" cy="77187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" name="Picture 105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6A4E992E-E4DD-378F-D3F2-EF74B412689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613" t="47088" r="2557" b="36490"/>
                    <a:stretch/>
                  </p:blipFill>
                  <p:spPr>
                    <a:xfrm>
                      <a:off x="34689808" y="21201617"/>
                      <a:ext cx="2151704" cy="13267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" name="Picture 106" descr="A group of graphs showing different types of graphs&#10;&#10;Description automatically generated">
                      <a:extLst>
                        <a:ext uri="{FF2B5EF4-FFF2-40B4-BE49-F238E27FC236}">
                          <a16:creationId xmlns:a16="http://schemas.microsoft.com/office/drawing/2014/main" id="{618E32F2-072E-E7BF-ABA6-2B0370012C20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613" t="33318" r="7600" b="54175"/>
                    <a:stretch/>
                  </p:blipFill>
                  <p:spPr>
                    <a:xfrm>
                      <a:off x="34669631" y="17731092"/>
                      <a:ext cx="1420027" cy="101044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AE09790-CADE-DE49-F14D-FA5F4E3020AF}"/>
                      </a:ext>
                    </a:extLst>
                  </p:cNvPr>
                  <p:cNvSpPr/>
                  <p:nvPr/>
                </p:nvSpPr>
                <p:spPr>
                  <a:xfrm>
                    <a:off x="35947777" y="19326923"/>
                    <a:ext cx="2171881" cy="22927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336422DC-EE28-7424-1A5E-F01755E10D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89566" y="16739214"/>
                      <a:ext cx="125515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336422DC-EE28-7424-1A5E-F01755E10D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89566" y="16739214"/>
                      <a:ext cx="1255152" cy="492443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000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3065C57-8C60-396D-F32F-6713522F7790}"/>
                    </a:ext>
                  </a:extLst>
                </p:cNvPr>
                <p:cNvSpPr txBox="1"/>
                <p:nvPr/>
              </p:nvSpPr>
              <p:spPr>
                <a:xfrm>
                  <a:off x="35308350" y="19392376"/>
                  <a:ext cx="260120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Test-based Approach CDDR Diagnostic Colors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AC2380C-C8AE-E8E8-CC3F-EA2A53EA8CB1}"/>
                    </a:ext>
                  </a:extLst>
                </p:cNvPr>
                <p:cNvSpPr txBox="1"/>
                <p:nvPr/>
              </p:nvSpPr>
              <p:spPr>
                <a:xfrm>
                  <a:off x="35167566" y="16478443"/>
                  <a:ext cx="269657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 err="1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LiNGAM</a:t>
                  </a:r>
                  <a:r>
                    <a:rPr lang="en-US" sz="13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 CDDR Diagnostic Colors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934F85E-5C1B-5094-A502-52D5E4192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24683" y="19859857"/>
                      <a:ext cx="1505220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Both reject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 to reject both</a:t>
                      </a: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endParaRPr lang="en-US" sz="1300" b="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 only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300" b="0" i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300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a14:m>
                      <a:endParaRPr lang="en-US" sz="13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934F85E-5C1B-5094-A502-52D5E41923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724683" y="19859857"/>
                      <a:ext cx="1505220" cy="89255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81" b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7470DD3-9BF3-BE6C-606D-33E2B86F6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5088" y="17318954"/>
                <a:ext cx="1029849" cy="37549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65E994A-FD2F-7094-FF16-E580298F88AD}"/>
                  </a:ext>
                </a:extLst>
              </p:cNvPr>
              <p:cNvSpPr txBox="1"/>
              <p:nvPr/>
            </p:nvSpPr>
            <p:spPr>
              <a:xfrm>
                <a:off x="27258541" y="20627785"/>
                <a:ext cx="611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say much about linearity assumption violations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BB4FA1D-49DF-4F6E-DE35-8B4438B864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316659" y="20477183"/>
                <a:ext cx="1" cy="225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D90AB7B2-0766-7CCF-5C32-7F43EDF140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05577" y="20477183"/>
                <a:ext cx="241242" cy="236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6C7FC59-658B-C0B9-DC5C-4BB8C29B4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57075" y="23400798"/>
                <a:ext cx="505888" cy="5255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3D4BB0-49BF-E27E-ACA3-FC86BFE4E395}"/>
                  </a:ext>
                </a:extLst>
              </p:cNvPr>
              <p:cNvSpPr txBox="1"/>
              <p:nvPr/>
            </p:nvSpPr>
            <p:spPr>
              <a:xfrm>
                <a:off x="35007236" y="23887508"/>
                <a:ext cx="2953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of linearity assumption violations. Inconclusive direction.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FB1F10E-5E58-CE40-5F00-3EBC554EE7E4}"/>
                      </a:ext>
                    </a:extLst>
                  </p:cNvPr>
                  <p:cNvSpPr txBox="1"/>
                  <p:nvPr/>
                </p:nvSpPr>
                <p:spPr>
                  <a:xfrm>
                    <a:off x="27293887" y="24329194"/>
                    <a:ext cx="540816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Provides evidence of some linearity assumption violations. Diagnostic supports </a:t>
                    </a:r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r>
                      <a:rPr lang="en-US" dirty="0"/>
                      <a:t>, although further investigation is needed to determine directionality.</a:t>
                    </a: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FB1F10E-5E58-CE40-5F00-3EBC554EE7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93887" y="24329194"/>
                    <a:ext cx="5408163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703" t="-4110" r="-703" b="-95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3FCA6D2F-7BD8-2AA5-EC0B-3617BF05B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952135" y="20465183"/>
                <a:ext cx="314189" cy="2294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6EDA21AB-94BC-7FB2-055B-CE39253935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53907" y="23934306"/>
                <a:ext cx="0" cy="3799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481BDE3-A135-338C-82BA-2486A87C1F67}"/>
                    </a:ext>
                  </a:extLst>
                </p:cNvPr>
                <p:cNvSpPr txBox="1"/>
                <p:nvPr/>
              </p:nvSpPr>
              <p:spPr>
                <a:xfrm>
                  <a:off x="27321184" y="16439106"/>
                  <a:ext cx="540816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Provides evidence of some non-</a:t>
                  </a:r>
                  <a:r>
                    <a:rPr lang="en-US" dirty="0" err="1"/>
                    <a:t>Gaussianity</a:t>
                  </a:r>
                  <a:r>
                    <a:rPr lang="en-US" dirty="0"/>
                    <a:t> assumption violations. Diagnostic supports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dirty="0"/>
                    <a:t>, although further investigation is needed to determine directionality.</a:t>
                  </a: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481BDE3-A135-338C-82BA-2486A87C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1184" y="16439106"/>
                  <a:ext cx="5408163" cy="923330"/>
                </a:xfrm>
                <a:prstGeom prst="rect">
                  <a:avLst/>
                </a:prstGeom>
                <a:blipFill>
                  <a:blip r:embed="rId23"/>
                  <a:stretch>
                    <a:fillRect l="-937" t="-4110" r="-703" b="-95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9515C59-06A8-BF1A-630F-6A18BA7EF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956" y="16188229"/>
              <a:ext cx="0" cy="320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B748D4-71FA-021E-EBB2-B89B8506BEEC}"/>
                    </a:ext>
                  </a:extLst>
                </p:cNvPr>
                <p:cNvSpPr txBox="1"/>
                <p:nvPr/>
              </p:nvSpPr>
              <p:spPr>
                <a:xfrm>
                  <a:off x="22299240" y="16518207"/>
                  <a:ext cx="266397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Strong evidence no assumption violations and direction being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B748D4-71FA-021E-EBB2-B89B8506B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9240" y="16518207"/>
                  <a:ext cx="2663975" cy="923330"/>
                </a:xfrm>
                <a:prstGeom prst="rect">
                  <a:avLst/>
                </a:prstGeom>
                <a:blipFill>
                  <a:blip r:embed="rId24"/>
                  <a:stretch>
                    <a:fillRect l="-1422" t="-2740" r="-2370" b="-10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DDA81-C707-98AF-8141-499EEA7FB232}"/>
              </a:ext>
            </a:extLst>
          </p:cNvPr>
          <p:cNvSpPr/>
          <p:nvPr/>
        </p:nvSpPr>
        <p:spPr>
          <a:xfrm>
            <a:off x="36580065" y="12248055"/>
            <a:ext cx="811621" cy="276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D741562-8B84-EC39-9968-4BF9A4D09978}"/>
                  </a:ext>
                </a:extLst>
              </p:cNvPr>
              <p:cNvSpPr txBox="1"/>
              <p:nvPr/>
            </p:nvSpPr>
            <p:spPr>
              <a:xfrm>
                <a:off x="12943475" y="18914665"/>
                <a:ext cx="10003802" cy="326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Demonstrate CDDR diagnostic applied to </a:t>
                </a:r>
                <a:r>
                  <a:rPr lang="en-CA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 on 3 real datasets where casual direction is known: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Ozone and Temperature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cause-effect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Temperature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Ozone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 and Food Consumption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Population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Consumption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Rainbow Trout Dose-Response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Dose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Concentration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Weight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D741562-8B84-EC39-9968-4BF9A4D09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3475" y="18914665"/>
                <a:ext cx="10003802" cy="3268587"/>
              </a:xfrm>
              <a:prstGeom prst="rect">
                <a:avLst/>
              </a:prstGeom>
              <a:blipFill>
                <a:blip r:embed="rId25"/>
                <a:stretch>
                  <a:fillRect l="-1650" t="-6589" r="-1523"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7" name="Text Box 2">
            <a:extLst>
              <a:ext uri="{FF2B5EF4-FFF2-40B4-BE49-F238E27FC236}">
                <a16:creationId xmlns:a16="http://schemas.microsoft.com/office/drawing/2014/main" id="{3A8CA0CA-7588-C9CD-D042-098BC50C0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3818" y="12928491"/>
            <a:ext cx="7697939" cy="58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Study: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6F323707-9BE2-DE97-B772-18B7E26132B1}"/>
              </a:ext>
            </a:extLst>
          </p:cNvPr>
          <p:cNvSpPr txBox="1"/>
          <p:nvPr/>
        </p:nvSpPr>
        <p:spPr>
          <a:xfrm>
            <a:off x="12767180" y="13681051"/>
            <a:ext cx="9506626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Gaussianity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assumption violations: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provides information about the existence and extent of violations while providing evidence in favor of a causal direction for both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and the Test-based Approach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Linearity assumptions violations: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for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provides little information.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CDDR diagnostic for the Test-based Approach provides information about the existence and extent of violations while providing evidence in favor of a causal direction.</a:t>
            </a:r>
          </a:p>
        </p:txBody>
      </p:sp>
      <p:sp>
        <p:nvSpPr>
          <p:cNvPr id="1041" name="Text Box 2">
            <a:extLst>
              <a:ext uri="{FF2B5EF4-FFF2-40B4-BE49-F238E27FC236}">
                <a16:creationId xmlns:a16="http://schemas.microsoft.com/office/drawing/2014/main" id="{C8216F18-FE81-8F64-0917-92FA93C8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0892" y="17866599"/>
            <a:ext cx="729385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Examples: Real Data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93CD257-7FD8-357C-5715-2BC8E87B10C9}"/>
              </a:ext>
            </a:extLst>
          </p:cNvPr>
          <p:cNvSpPr/>
          <p:nvPr/>
        </p:nvSpPr>
        <p:spPr>
          <a:xfrm>
            <a:off x="12652787" y="6043391"/>
            <a:ext cx="25230397" cy="26416989"/>
          </a:xfrm>
          <a:prstGeom prst="rect">
            <a:avLst/>
          </a:prstGeom>
          <a:noFill/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/>
          </a:p>
        </p:txBody>
      </p:sp>
      <p:sp>
        <p:nvSpPr>
          <p:cNvPr id="1042" name="Text Box 2">
            <a:extLst>
              <a:ext uri="{FF2B5EF4-FFF2-40B4-BE49-F238E27FC236}">
                <a16:creationId xmlns:a16="http://schemas.microsoft.com/office/drawing/2014/main" id="{781532CB-6584-9DF7-4F87-8776288D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6912" y="24038567"/>
            <a:ext cx="7651432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CDDR Diagnostic: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1DE09B9-E78D-E947-ECB0-EB6AB86D5E91}"/>
              </a:ext>
            </a:extLst>
          </p:cNvPr>
          <p:cNvSpPr txBox="1"/>
          <p:nvPr/>
        </p:nvSpPr>
        <p:spPr>
          <a:xfrm>
            <a:off x="29205901" y="25045533"/>
            <a:ext cx="854587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Ozone and Temperature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favors incorrect direction due to assumption violations.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Detects moderate to severe linearity assumption violations; inconclusive direction for Test-based Approach.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Population and Food Consumption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favor correct direction.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Evidence of linearity assumption violations with the Test-based Approach.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Rainbow Trout Dose-Response dataset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support correct direction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With the Test-based Approach, detects minor linearity assumption violations due to the inevitable non-linearities in real data.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202EB1EB-B25B-6C94-AA27-C0541041A1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2" t="1356" r="25356" b="95211"/>
          <a:stretch/>
        </p:blipFill>
        <p:spPr>
          <a:xfrm>
            <a:off x="4274578" y="32138259"/>
            <a:ext cx="581835" cy="20116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D43FF44-A6C4-2D20-5B85-EEBEB8B0CEB2}"/>
              </a:ext>
            </a:extLst>
          </p:cNvPr>
          <p:cNvSpPr/>
          <p:nvPr/>
        </p:nvSpPr>
        <p:spPr>
          <a:xfrm>
            <a:off x="36734823" y="20138660"/>
            <a:ext cx="1064508" cy="37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28CE35D-7D90-972C-0BD9-D60D2D901D21}"/>
              </a:ext>
            </a:extLst>
          </p:cNvPr>
          <p:cNvSpPr/>
          <p:nvPr/>
        </p:nvSpPr>
        <p:spPr>
          <a:xfrm>
            <a:off x="26466647" y="6526552"/>
            <a:ext cx="2985673" cy="7211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46C6B52-7A92-8F9D-F51C-FE3E8DDF1DA4}"/>
              </a:ext>
            </a:extLst>
          </p:cNvPr>
          <p:cNvSpPr/>
          <p:nvPr/>
        </p:nvSpPr>
        <p:spPr>
          <a:xfrm>
            <a:off x="35175959" y="10644135"/>
            <a:ext cx="2434412" cy="110158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223C58B-4B32-9CA3-F0B5-FB63C19AEA94}"/>
              </a:ext>
            </a:extLst>
          </p:cNvPr>
          <p:cNvSpPr/>
          <p:nvPr/>
        </p:nvSpPr>
        <p:spPr>
          <a:xfrm>
            <a:off x="27193625" y="14789339"/>
            <a:ext cx="5408153" cy="81501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C3D98D6-E46A-914A-C8E4-90E61DEBC3F4}"/>
              </a:ext>
            </a:extLst>
          </p:cNvPr>
          <p:cNvSpPr/>
          <p:nvPr/>
        </p:nvSpPr>
        <p:spPr>
          <a:xfrm>
            <a:off x="27257947" y="19088686"/>
            <a:ext cx="5188278" cy="22569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ACFBF2B-D1F6-38C8-392C-2E8DA51F9FD9}"/>
              </a:ext>
            </a:extLst>
          </p:cNvPr>
          <p:cNvSpPr/>
          <p:nvPr/>
        </p:nvSpPr>
        <p:spPr>
          <a:xfrm>
            <a:off x="27257946" y="22714710"/>
            <a:ext cx="5343831" cy="9695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4B9F8AA7-684E-7481-1584-2B674D98D770}"/>
              </a:ext>
            </a:extLst>
          </p:cNvPr>
          <p:cNvSpPr/>
          <p:nvPr/>
        </p:nvSpPr>
        <p:spPr>
          <a:xfrm>
            <a:off x="22286082" y="14794923"/>
            <a:ext cx="2530804" cy="88769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3D001D7-1331-42EC-56CC-5809AEBA06AA}"/>
              </a:ext>
            </a:extLst>
          </p:cNvPr>
          <p:cNvSpPr/>
          <p:nvPr/>
        </p:nvSpPr>
        <p:spPr>
          <a:xfrm>
            <a:off x="35006642" y="22320559"/>
            <a:ext cx="2745133" cy="8248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829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14651</TotalTime>
  <Words>1014</Words>
  <Application>Microsoft Macintosh PowerPoint</Application>
  <PresentationFormat>Custom</PresentationFormat>
  <Paragraphs>140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Arial Black</vt:lpstr>
      <vt:lpstr>Calibri</vt:lpstr>
      <vt:lpstr>Calibri Light</vt:lpstr>
      <vt:lpstr>Cambria Math</vt:lpstr>
      <vt:lpstr>Diseño personalizado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Belén Hernández Pardo</dc:creator>
  <cp:lastModifiedBy>SHREYA PRAKASH</cp:lastModifiedBy>
  <cp:revision>130</cp:revision>
  <cp:lastPrinted>2024-04-29T18:27:40Z</cp:lastPrinted>
  <dcterms:created xsi:type="dcterms:W3CDTF">2023-02-23T09:37:28Z</dcterms:created>
  <dcterms:modified xsi:type="dcterms:W3CDTF">2024-05-12T22:39:30Z</dcterms:modified>
</cp:coreProperties>
</file>